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403" r:id="rId2"/>
    <p:sldId id="397" r:id="rId3"/>
    <p:sldId id="269" r:id="rId4"/>
    <p:sldId id="399" r:id="rId5"/>
    <p:sldId id="270" r:id="rId6"/>
    <p:sldId id="271" r:id="rId7"/>
    <p:sldId id="272" r:id="rId8"/>
    <p:sldId id="289" r:id="rId9"/>
    <p:sldId id="281" r:id="rId10"/>
    <p:sldId id="299" r:id="rId11"/>
    <p:sldId id="282" r:id="rId12"/>
    <p:sldId id="291" r:id="rId13"/>
    <p:sldId id="273" r:id="rId14"/>
    <p:sldId id="293" r:id="rId15"/>
    <p:sldId id="274" r:id="rId16"/>
    <p:sldId id="275" r:id="rId17"/>
    <p:sldId id="276" r:id="rId18"/>
    <p:sldId id="277" r:id="rId19"/>
    <p:sldId id="383" r:id="rId20"/>
    <p:sldId id="384" r:id="rId21"/>
    <p:sldId id="300" r:id="rId22"/>
    <p:sldId id="398" r:id="rId23"/>
    <p:sldId id="385" r:id="rId24"/>
    <p:sldId id="278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7FF"/>
    <a:srgbClr val="5DA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558"/>
  </p:normalViewPr>
  <p:slideViewPr>
    <p:cSldViewPr snapToGrid="0" snapToObjects="1">
      <p:cViewPr varScale="1">
        <p:scale>
          <a:sx n="109" d="100"/>
          <a:sy n="109" d="100"/>
        </p:scale>
        <p:origin x="21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9901E-A318-9946-8D78-2B548F15BF68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6CF28-0A4A-C543-897A-7E52061F0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UN Headquarters Building in New York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60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Perhaps the UN’s most famous Care agency is the one set up to care for children: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UNICEF – which stands for “United Nations International Children’s Emergency Fund” – as it was set up originally to look after children, especially orphans, after the Second World War. Another famous one is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 UN Women -  set up to promote gender equality and the empowerment of women.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04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UNICEF’s beneficiaries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51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it’s first 75 years, the UN has negotiated many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 International Laws &amp; Regulations including laws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to protect intellectual property – music, literature, everything that can be copyrighted is now protected worldwide by UN agreement;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 the Law of the Sea: who owns what on the sea-bed and who can catch fish where;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and the Law of the air – ways to police the skies, organising air lanes and setting the regulations – the traffic lights in the sky if you like – about who can fly where. Without these laws, planes and ships would be crashing into each other all the time.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82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– and perhaps even our World’s Governments – need to obey global stop lights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39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lot of people think that the UN is just a talking shop – where diplomats are paid a lot of money to push paper around: NOT true!  After the Universal Declaration of Human Rights agreed the right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of </a:t>
            </a:r>
            <a:r>
              <a:rPr lang="en-GB" sz="1200" u="sng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one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earth to health, food and education, it set up agencies to provide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 Health for All (the World Health Organisation – WHO); 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Food for all(The Food and Agriculture Organisation – FAO and the World Food Programme, both based in Rome, Italy) -  and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Education for All which is driven by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UNESCO – the UN Education, Science and Cultural Organisation, based in Paris, France. “Leave No One Behind” is one of the UN’s most powerful slogans as it means: the United Nations serves EVERYONE – Every single Man, Woman and Child living on Planet Earth.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9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 UN has led the fight to protect our world’s Natural Environment – to protect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all the plants and animals with whom we share this planet, and to stop the pollution of freshwater, sea, land &amp; space;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01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1986, it developed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 idea of Sustainable Development: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"… meeting the needs of the present without compromising the ability of future generations to meet their own needs." 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 idea is to balance the needs of human beings with those of the environment and the economy.  It’s a hard idea to get your head around – so we often use the 4-word slogan used at the South Africa summit on Sustainable Development: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‘SOME  -  FOR ALL -  FOREVER!”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01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Perhaps most famously, the UN is leading the fight to stop and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reverse Climate Change.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In Paris, France – in December 2015 – it got 193 governments to agree to limit global warming and introduce their own plans to reduce their carbon emissions massively each year to meet their agreed targets.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68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Arctic Ice Cap in 1980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24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Arctic Ice Cap in 2018.  Most scientists agree: the Arctic Ice cap will disappear completely in summers before 2050; the volume of ice there is already a fraction of what it used to be. Similar </a:t>
            </a:r>
            <a:r>
              <a:rPr lang="en-US" dirty="0" err="1"/>
              <a:t>meltings</a:t>
            </a:r>
            <a:r>
              <a:rPr lang="en-US" dirty="0"/>
              <a:t> are happening in the Antarctic, Greenland and Siberia – where Russians are building new port cities to service polar shipping routes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91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First – the Universal Declaration of Human Rights.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Eleanor Roosevelt, widow of US President, Franklin D Roosevelt was the Chair of the Commission that drew it up – and was the driving force behind getting it signed on December 10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1948.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45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hape 10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37" name="Shape 10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  <a:sym typeface="Arial"/>
              </a:rPr>
              <a:t>Atlantic City Roller-Coaster after the devastation of Super Storm Sandy hit the coast of New Jersey in October 2012. It is called a “Super Storm” rather than just a hurricane because </a:t>
            </a:r>
            <a:r>
              <a:rPr lang="en-GB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multiple weather systems converged around it causing a circle of impact 900 miles in diameter</a:t>
            </a:r>
            <a:r>
              <a:rPr lang="en-GB" b="0" i="0" u="none" strike="noStrike" dirty="0">
                <a:solidFill>
                  <a:srgbClr val="4D5156"/>
                </a:solidFill>
                <a:effectLst/>
                <a:latin typeface="Google Sans"/>
              </a:rPr>
              <a:t>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389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Forest Fires in Australia caused the deaths of close to a billion animals and destroyed millions of acres of forest and vegetation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13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2015, the 193 Member Governments of the United Nations agreed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 17 Sustainable Development Goals.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These include 169 targets for governments to meet by 2030 – or before - to eliminate absolute poverty, save the planet’s environment, deliver peace and justice and – that slogan again: “LEAVE  NO  ONE  BEHIND!!”  These goals form the basis of Peace Child International’s Vision 2030 programme – which looks at what the UN has achieved already in its first 75 years – and outlines the problems that the UN – and your whole generations – still have to solve!  We hope you use the occasion of the UN’s 75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Birthday to learn about the Global Challenges that your generation faces and that you will get stuck in NOW – while you are young – to start thinking about how you are going to solve them!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63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Questions??   How are your generation going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re-invent the United Nations??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29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Jamal </a:t>
            </a:r>
            <a:r>
              <a:rPr lang="en-US" dirty="0" err="1"/>
              <a:t>Kashoggi</a:t>
            </a:r>
            <a:r>
              <a:rPr lang="en-US" dirty="0"/>
              <a:t> and an Iranian General – both killed by governments which are the only institutions on earth that reserve the right to kill people in pursuit of their goals. Their deaths show we still have a long way to go to achieve Universal Human Rights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1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Member Governments of the United Nations have agreed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many other </a:t>
            </a: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 Rights Laws or “Instruments”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are binding on those governments that sign and ratify them. Some of the main ones are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 Convention on the Elimination of all forms of discrimination against Women;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 Convention on the Rights of the Child; and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 Convention on the Rights of persons with disabilities – signed in March 2007. The UN’s Human Rights work continues today!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50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De-colonisation and the elimination of empires was another great founding idea of the UN – pushed by US President Franklin Roosevelt – who got Winston Churchill, the leader of the great British Empire and himself a great believer in Empire – to agree to it. And the UN has been massively successful in its de-colonisation efforts: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in 1945, when it was born – 750 million people lived in countries controlled by imperial powers – chiefly France, the UK, the Netherlands, Belgium and Germany.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Today, only 2 million do.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80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 has maintained its focus on “saving humanity from the scourge of war” – by becoming the centre for Peace-making in our world. It developed the idea of Peace-keeping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– and today, there are over 100,000 UN Peace Keeping Soldiers at work in 14 peace-keeping programmes around our world. It also provides a focus for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peace negotiations around the world and promotes the idea of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conflict transformation. The UN itself, its staff and its agencies have won the Nobel Peace Prize 11 times in its first 75 years.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94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Berlin in 1945 – showing the devastation war inflicts on once great human settlements; Grozny, Mariupol and Gaza look much like this after their wars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30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 believes in the duty of all governments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to care for its poorest citizens. Therefore, it has set up agencies to promote development and care for refugees -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and people caught up in natural disasters. 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][&lt;-</a:t>
            </a:r>
            <a:r>
              <a:rPr lang="en-GB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6CF28-0A4A-C543-897A-7E52061F05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29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6" name="Shape 7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The devastation caused by a tropical storm in the Philippines, which generated millions of climate refugees.</a:t>
            </a:r>
          </a:p>
          <a:p>
            <a:pPr>
              <a:defRPr sz="1400"/>
            </a:pPr>
            <a:endParaRPr lang="en-US" dirty="0"/>
          </a:p>
          <a:p>
            <a:pPr>
              <a:defRPr sz="1400"/>
            </a:pPr>
            <a:endParaRPr lang="en-US" dirty="0"/>
          </a:p>
          <a:p>
            <a:pPr>
              <a:defRPr sz="1200"/>
            </a:pPr>
            <a:r>
              <a:rPr lang="en-US" b="1" dirty="0"/>
              <a:t>DESCRIPTION</a:t>
            </a:r>
            <a:r>
              <a:rPr lang="en-US" dirty="0"/>
              <a:t>: Photo of a survivor amid the destruction after Typhoon Haiyan swept through </a:t>
            </a:r>
            <a:r>
              <a:rPr lang="en-US" dirty="0" err="1"/>
              <a:t>Tacloban</a:t>
            </a:r>
            <a:r>
              <a:rPr lang="en-US" dirty="0"/>
              <a:t> City, Philippines, November 10, 2013</a:t>
            </a:r>
          </a:p>
          <a:p>
            <a:pPr>
              <a:defRPr sz="1200"/>
            </a:pPr>
            <a:endParaRPr lang="en-US" dirty="0"/>
          </a:p>
          <a:p>
            <a:pPr>
              <a:defRPr sz="1200"/>
            </a:pPr>
            <a:r>
              <a:rPr lang="en-US" b="1" dirty="0"/>
              <a:t>ADDITIONAL</a:t>
            </a:r>
            <a:r>
              <a:rPr lang="en-US" dirty="0"/>
              <a:t> </a:t>
            </a:r>
            <a:r>
              <a:rPr lang="en-US" b="1" dirty="0"/>
              <a:t>TALKING</a:t>
            </a:r>
            <a:r>
              <a:rPr lang="en-US" dirty="0"/>
              <a:t> </a:t>
            </a:r>
            <a:r>
              <a:rPr lang="en-US" b="1" dirty="0"/>
              <a:t>POINTS</a:t>
            </a:r>
            <a:r>
              <a:rPr lang="en-US" dirty="0"/>
              <a:t>: Typhoon Haiyan impacted approximately 16 million people and damaged or destroyed 1.1 million homes in the Philippines in November 2013.*</a:t>
            </a:r>
          </a:p>
          <a:p>
            <a:pPr>
              <a:defRPr sz="1200"/>
            </a:pPr>
            <a:endParaRPr lang="en-US" dirty="0"/>
          </a:p>
          <a:p>
            <a:pPr>
              <a:defRPr sz="1200"/>
            </a:pPr>
            <a:r>
              <a:rPr lang="en-US" b="1" dirty="0"/>
              <a:t>REFERENCES</a:t>
            </a:r>
            <a:r>
              <a:rPr lang="en-US" dirty="0"/>
              <a:t>:</a:t>
            </a:r>
          </a:p>
          <a:p>
            <a:pPr>
              <a:defRPr sz="1200"/>
            </a:pPr>
            <a:r>
              <a:rPr lang="en-US" dirty="0"/>
              <a:t>* United States Agency for International Development, “Typhoon Haiyan/Yolanda Fact Sheet #22,” April 21, 2014. http://www.usaid.gov/haiyan/fy14/fs22</a:t>
            </a:r>
          </a:p>
        </p:txBody>
      </p:sp>
    </p:spTree>
    <p:extLst>
      <p:ext uri="{BB962C8B-B14F-4D97-AF65-F5344CB8AC3E}">
        <p14:creationId xmlns:p14="http://schemas.microsoft.com/office/powerpoint/2010/main" val="188531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FFC30-D275-C143-8E94-A608F876F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33A2E-6C5D-7649-91E1-8B284DF14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31315-A458-DF4F-99C4-029DFCA9E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9F7-43EE-A848-85E7-B5C37ED4846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6AEA5-2C2F-8040-A024-DBCADC606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ECB7A-6852-FA4A-952B-E381CDD1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3E37-6AE1-8847-9B43-EDB653D0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16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97052-8FA0-0341-8DC5-7608F1B8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B7F9D-F9B5-DF4E-9AE2-D25C09E8F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2AA0A-E52E-0141-928B-116F125B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9F7-43EE-A848-85E7-B5C37ED4846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D9D0C-EE9B-F142-BB11-0A575B70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1EAC8-2049-834D-A1F1-4955EEE37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3E37-6AE1-8847-9B43-EDB653D0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9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1B53C3-CDF1-0145-91ED-D6E79B213B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CC893-0A5C-1C48-83CE-C14944D08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67855-1D7F-2F49-BAA9-F413B892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9F7-43EE-A848-85E7-B5C37ED4846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CCF3D-3187-5745-B6D8-990A8271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21E9B-684E-7D4F-8967-002F6F84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3E37-6AE1-8847-9B43-EDB653D0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21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647700" y="447675"/>
            <a:ext cx="10896600" cy="5715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3402"/>
              </a:lnSpc>
              <a:spcBef>
                <a:spcPts val="189"/>
              </a:spcBef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647700" y="952500"/>
            <a:ext cx="10896600" cy="762000"/>
          </a:xfrm>
          <a:prstGeom prst="rect">
            <a:avLst/>
          </a:prstGeom>
        </p:spPr>
        <p:txBody>
          <a:bodyPr/>
          <a:lstStyle>
            <a:lvl1pPr algn="ctr"/>
            <a:lvl2pPr marL="24003" indent="144018">
              <a:buSzTx/>
              <a:buNone/>
              <a:defRPr sz="2000" b="1"/>
            </a:lvl2pPr>
            <a:lvl3pPr marL="0" indent="288036">
              <a:buSzTx/>
              <a:buNone/>
              <a:defRPr sz="1900" b="1"/>
            </a:lvl3pPr>
            <a:lvl4pPr marL="0" indent="432054">
              <a:buSzTx/>
              <a:buNone/>
              <a:defRPr sz="1600" b="1"/>
            </a:lvl4pPr>
            <a:lvl5pPr marL="0" indent="576072">
              <a:buSz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335387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FBEC7-1BBC-E14F-8B07-C006FE24D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B55AB-2149-1440-A811-BC004F668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8D942-8886-8E4E-BADD-AC9E2E42B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9F7-43EE-A848-85E7-B5C37ED4846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35FB0-FB27-6544-B90A-2B63ACAF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4050C-86A0-8D48-8789-B023638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3E37-6AE1-8847-9B43-EDB653D0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8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DA5B3-5A5C-8C4A-8AA1-7B8053534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A33B7-53D4-1A47-9A73-04F28DE96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11128-C010-7B4E-91E1-86C5A10F0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9F7-43EE-A848-85E7-B5C37ED4846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4AE7A-1A49-5844-A8EA-76C5B7E02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88C6D-0E9D-BF43-B195-CA5A7621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3E37-6AE1-8847-9B43-EDB653D0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83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4430-2CF6-DC49-8A8A-B5FC8AE4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028BA-C1B1-334B-98BD-CCFA8C6E3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D5766-5466-7B4A-A1D4-62E524EF1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012FE-6758-E24D-8554-28C9880F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9F7-43EE-A848-85E7-B5C37ED4846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D9F74-48F3-0E4D-A823-5267B496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857E1-FBF5-D642-AB09-9CBB28665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3E37-6AE1-8847-9B43-EDB653D0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5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5EBFD-42C4-1940-9370-C13D668C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4203E-B378-C841-AAF7-90798BE90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D8D2A-E4D5-B141-8AF2-3DBEA0259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EAAD37-E4AB-644F-823B-8445F87ED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E2B35-5F6F-7B40-8CEB-52EF0A9A1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44AB05-F716-7F4D-A72F-4F43D73C3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9F7-43EE-A848-85E7-B5C37ED4846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94F8EB-E793-D849-822E-F90475CA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0F2F5C-58B0-054B-9EF6-0B00AC6C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3E37-6AE1-8847-9B43-EDB653D0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7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7640-21A7-7743-8FA7-694799754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3EA70-2D23-F648-BE08-2E0464BC7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9F7-43EE-A848-85E7-B5C37ED4846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BCF48-927C-3840-92BE-2356C18A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82F3F-7851-8A42-8E10-88C68FBD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3E37-6AE1-8847-9B43-EDB653D0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5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287BC-660A-6942-84A8-23A3BF02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9F7-43EE-A848-85E7-B5C37ED4846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221652-17F7-1B4B-81BB-1D50B00C1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3CF65-DB1F-DA45-89BB-F8838189B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3E37-6AE1-8847-9B43-EDB653D0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4CC6F-52FA-9140-8FE6-17ECE2B55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38C5F-89FF-DB48-80B4-1C11EA3C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FF9B9-06BA-244E-8325-34B2527A2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4A251-E878-7C4A-ADAA-F4666CA41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9F7-43EE-A848-85E7-B5C37ED4846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7270-A055-954F-8BE4-7D4907BC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A7310-BA77-CE49-9FE6-D1DF46A5D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3E37-6AE1-8847-9B43-EDB653D0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2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A9B6-57BD-CA40-84B3-D6B30A15E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E287A-1120-B04D-8FAC-197D05DC1F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D508AF-883B-6C41-91B5-9B7BF4AEF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62B6B-7347-BD48-9F96-6760F2EC3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9F7-43EE-A848-85E7-B5C37ED4846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DABB9-50EE-E341-9723-87D930B59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08BDB-BB7F-264E-8FEA-3FD8DBDC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3E37-6AE1-8847-9B43-EDB653D0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2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D9D119-C713-EC45-BA7E-1AE39B2A8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2361D-6EEB-BC40-83E9-A585E2453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7FD3-F8D8-154A-8CA7-085D291C1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EA9F7-43EE-A848-85E7-B5C37ED4846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8BCF7-314F-BC40-AE05-B43467115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1A3D7-3649-7D4E-9C5C-08664CB93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F3E37-6AE1-8847-9B43-EDB653D0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9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8AE2507-FF42-4C43-8752-FD9750B21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780ECF4-7856-684A-8FE6-DFCB60B5E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705" y="4537617"/>
            <a:ext cx="99826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Short </a:t>
            </a:r>
            <a:r>
              <a:rPr lang="en-US" alt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History of 80 years of Achievement and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Thought Leadership b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 the United Nations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 descr="A blue and gold laurel wreath with numbers and a white background&#10;&#10;Description automatically generated">
            <a:extLst>
              <a:ext uri="{FF2B5EF4-FFF2-40B4-BE49-F238E27FC236}">
                <a16:creationId xmlns:a16="http://schemas.microsoft.com/office/drawing/2014/main" id="{E4A7949A-7D07-0B55-52F7-566A8BF2A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9" t="2735" r="24170" b="3621"/>
          <a:stretch/>
        </p:blipFill>
        <p:spPr>
          <a:xfrm>
            <a:off x="3997569" y="178174"/>
            <a:ext cx="4196861" cy="43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0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RTX157GO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Shape 754"/>
          <p:cNvSpPr/>
          <p:nvPr/>
        </p:nvSpPr>
        <p:spPr>
          <a:xfrm>
            <a:off x="2038350" y="6469568"/>
            <a:ext cx="1961856" cy="216982"/>
          </a:xfrm>
          <a:prstGeom prst="rect">
            <a:avLst/>
          </a:prstGeom>
          <a:ln w="12700">
            <a:miter lim="400000"/>
          </a:ln>
          <a:effectLst>
            <a:outerShdw blurRad="63500" dist="25400" dir="54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6002" tIns="16002" rIns="16002" bIns="16002" anchor="b">
            <a:spAutoFit/>
          </a:bodyPr>
          <a:lstStyle>
            <a:lvl1pPr>
              <a:defRPr sz="1200"/>
            </a:lvl1pPr>
          </a:lstStyle>
          <a:p>
            <a:r>
              <a:rPr dirty="0"/>
              <a:t>© 2013 Reuters/Erik De Castro</a:t>
            </a:r>
          </a:p>
        </p:txBody>
      </p:sp>
    </p:spTree>
    <p:extLst>
      <p:ext uri="{BB962C8B-B14F-4D97-AF65-F5344CB8AC3E}">
        <p14:creationId xmlns:p14="http://schemas.microsoft.com/office/powerpoint/2010/main" val="68131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4E84AA3E-8402-D94C-887F-E1DEE6A2D6D7}"/>
              </a:ext>
            </a:extLst>
          </p:cNvPr>
          <p:cNvSpPr txBox="1"/>
          <p:nvPr/>
        </p:nvSpPr>
        <p:spPr>
          <a:xfrm>
            <a:off x="667265" y="4598389"/>
            <a:ext cx="108492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DADFF"/>
                </a:solidFill>
                <a:latin typeface="Copperplate" panose="02000504000000020004" pitchFamily="2" charset="77"/>
              </a:rPr>
              <a:t>The Idea of Women &amp; Children </a:t>
            </a:r>
            <a:r>
              <a:rPr lang="en-US" sz="6600" dirty="0">
                <a:solidFill>
                  <a:srgbClr val="5DADFF"/>
                </a:solidFill>
                <a:latin typeface="Copperplate" panose="02000504000000020004" pitchFamily="2" charset="77"/>
              </a:rPr>
              <a:t>FIRST</a:t>
            </a:r>
            <a:r>
              <a:rPr lang="en-US" sz="4800" dirty="0">
                <a:solidFill>
                  <a:srgbClr val="5DADFF"/>
                </a:solidFill>
                <a:latin typeface="Copperplate" panose="02000504000000020004" pitchFamily="2" charset="77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C6ABE4-F8E0-5144-B962-26B8EB6B908A}"/>
              </a:ext>
            </a:extLst>
          </p:cNvPr>
          <p:cNvPicPr/>
          <p:nvPr/>
        </p:nvPicPr>
        <p:blipFill rotWithShape="1">
          <a:blip r:embed="rId3"/>
          <a:srcRect l="63293" t="57236" r="16768" b="10569"/>
          <a:stretch/>
        </p:blipFill>
        <p:spPr>
          <a:xfrm>
            <a:off x="1334535" y="137369"/>
            <a:ext cx="4250730" cy="4461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F0761D-F1C5-B843-92DB-AC692D1DFB64}"/>
              </a:ext>
            </a:extLst>
          </p:cNvPr>
          <p:cNvSpPr txBox="1"/>
          <p:nvPr/>
        </p:nvSpPr>
        <p:spPr>
          <a:xfrm>
            <a:off x="7982465" y="137369"/>
            <a:ext cx="2347784" cy="3816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B57324-9528-8F4B-8C98-277995399D65}"/>
              </a:ext>
            </a:extLst>
          </p:cNvPr>
          <p:cNvSpPr txBox="1"/>
          <p:nvPr/>
        </p:nvSpPr>
        <p:spPr>
          <a:xfrm>
            <a:off x="8134865" y="289769"/>
            <a:ext cx="2347784" cy="3816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0B3B8C-C127-BB48-BDCC-EB92F99F4D43}"/>
              </a:ext>
            </a:extLst>
          </p:cNvPr>
          <p:cNvSpPr txBox="1"/>
          <p:nvPr/>
        </p:nvSpPr>
        <p:spPr>
          <a:xfrm>
            <a:off x="5099211" y="120890"/>
            <a:ext cx="2347784" cy="3816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04854-6E6B-0343-ACB1-00C22522D6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21" t="15926" r="22291" b="54074"/>
          <a:stretch/>
        </p:blipFill>
        <p:spPr>
          <a:xfrm>
            <a:off x="6045200" y="-1"/>
            <a:ext cx="4738239" cy="45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82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30DF9D-7C7E-5D4C-BFC4-1FE2C9EE2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71" t="16732" r="24706" b="51111"/>
          <a:stretch/>
        </p:blipFill>
        <p:spPr>
          <a:xfrm>
            <a:off x="681319" y="35858"/>
            <a:ext cx="10928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87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4E84AA3E-8402-D94C-887F-E1DEE6A2D6D7}"/>
              </a:ext>
            </a:extLst>
          </p:cNvPr>
          <p:cNvSpPr txBox="1"/>
          <p:nvPr/>
        </p:nvSpPr>
        <p:spPr>
          <a:xfrm>
            <a:off x="247134" y="4011066"/>
            <a:ext cx="114423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5DADFF"/>
                </a:solidFill>
                <a:latin typeface="Copperplate" panose="02000504000000020004" pitchFamily="2" charset="77"/>
              </a:rPr>
              <a:t>INTERNATIONAL  LAWS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12D08-0154-5B48-9394-71207AA1F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53" t="12253" r="16893" b="46928"/>
          <a:stretch/>
        </p:blipFill>
        <p:spPr>
          <a:xfrm>
            <a:off x="8600300" y="0"/>
            <a:ext cx="3599004" cy="3112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82921F-20D3-8549-89A8-5ADEE7193D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08" t="16576" r="20338" b="47387"/>
          <a:stretch/>
        </p:blipFill>
        <p:spPr>
          <a:xfrm>
            <a:off x="0" y="0"/>
            <a:ext cx="4391698" cy="3112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4897-CBCA-2048-8761-3D8401A514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22" t="26306" r="13919" b="30560"/>
          <a:stretch/>
        </p:blipFill>
        <p:spPr>
          <a:xfrm>
            <a:off x="4391698" y="40335"/>
            <a:ext cx="4201298" cy="2958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71FA79-7A7D-BF42-A6AD-784E1014CBA4}"/>
              </a:ext>
            </a:extLst>
          </p:cNvPr>
          <p:cNvSpPr txBox="1"/>
          <p:nvPr/>
        </p:nvSpPr>
        <p:spPr>
          <a:xfrm>
            <a:off x="1" y="3052804"/>
            <a:ext cx="439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pperplate" panose="02000504000000020004" pitchFamily="2" charset="77"/>
              </a:rPr>
              <a:t>Intellectual Property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A286B-12EC-DB48-B4A6-8C3518CDF7DB}"/>
              </a:ext>
            </a:extLst>
          </p:cNvPr>
          <p:cNvSpPr txBox="1"/>
          <p:nvPr/>
        </p:nvSpPr>
        <p:spPr>
          <a:xfrm>
            <a:off x="8855547" y="3148876"/>
            <a:ext cx="314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pperplate" panose="02000504000000020004" pitchFamily="2" charset="77"/>
              </a:rPr>
              <a:t>Law of </a:t>
            </a:r>
          </a:p>
          <a:p>
            <a:pPr algn="ctr"/>
            <a:r>
              <a:rPr lang="en-US" sz="3600" dirty="0">
                <a:latin typeface="Copperplate" panose="02000504000000020004" pitchFamily="2" charset="77"/>
              </a:rPr>
              <a:t>The Sea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BDD04D-0BD5-0C4C-B2E8-41B5890DA457}"/>
              </a:ext>
            </a:extLst>
          </p:cNvPr>
          <p:cNvSpPr txBox="1"/>
          <p:nvPr/>
        </p:nvSpPr>
        <p:spPr>
          <a:xfrm>
            <a:off x="4443940" y="3256004"/>
            <a:ext cx="4168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pperplate" panose="02000504000000020004" pitchFamily="2" charset="77"/>
              </a:rPr>
              <a:t>Air Travel</a:t>
            </a:r>
          </a:p>
        </p:txBody>
      </p:sp>
    </p:spTree>
    <p:extLst>
      <p:ext uri="{BB962C8B-B14F-4D97-AF65-F5344CB8AC3E}">
        <p14:creationId xmlns:p14="http://schemas.microsoft.com/office/powerpoint/2010/main" val="703158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586978-CE32-8644-826F-B47C10BFE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29" t="17255" r="28971" b="44052"/>
          <a:stretch/>
        </p:blipFill>
        <p:spPr>
          <a:xfrm>
            <a:off x="3137645" y="233083"/>
            <a:ext cx="5916707" cy="64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10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4E84AA3E-8402-D94C-887F-E1DEE6A2D6D7}"/>
              </a:ext>
            </a:extLst>
          </p:cNvPr>
          <p:cNvSpPr txBox="1"/>
          <p:nvPr/>
        </p:nvSpPr>
        <p:spPr>
          <a:xfrm>
            <a:off x="1136822" y="3936235"/>
            <a:ext cx="100089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5DADFF"/>
                </a:solidFill>
                <a:latin typeface="Copperplate" panose="02000504000000020004" pitchFamily="2" charset="77"/>
              </a:rPr>
              <a:t>LEAVE  NO  ONE  BEHIND 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896EB-F5FA-F74D-A58D-717F27AD1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05" t="15495" r="17095" b="38739"/>
          <a:stretch/>
        </p:blipFill>
        <p:spPr>
          <a:xfrm>
            <a:off x="0" y="1"/>
            <a:ext cx="3805881" cy="3352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F84FA3-9577-4142-BB89-B505A710B2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86" t="16576" r="11419" b="53874"/>
          <a:stretch/>
        </p:blipFill>
        <p:spPr>
          <a:xfrm>
            <a:off x="6096000" y="244958"/>
            <a:ext cx="5901404" cy="2644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88E5CA-394A-B14E-ABE5-4A4B32239A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03" t="57396" r="11216" b="12072"/>
          <a:stretch/>
        </p:blipFill>
        <p:spPr>
          <a:xfrm>
            <a:off x="10919732" y="1"/>
            <a:ext cx="1243763" cy="1013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7DF4B1-2678-C947-B53C-C10A61BE71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62" t="10450" r="33716" b="6686"/>
          <a:stretch/>
        </p:blipFill>
        <p:spPr>
          <a:xfrm>
            <a:off x="3606801" y="0"/>
            <a:ext cx="2692400" cy="21747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96083E-26D0-AD45-8C87-BB722EBE6C1C}"/>
              </a:ext>
            </a:extLst>
          </p:cNvPr>
          <p:cNvSpPr txBox="1"/>
          <p:nvPr/>
        </p:nvSpPr>
        <p:spPr>
          <a:xfrm>
            <a:off x="482600" y="3352441"/>
            <a:ext cx="332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Health for 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B6FD55-CEEA-2D4D-B0FB-81AEE64FB5CE}"/>
              </a:ext>
            </a:extLst>
          </p:cNvPr>
          <p:cNvSpPr txBox="1"/>
          <p:nvPr/>
        </p:nvSpPr>
        <p:spPr>
          <a:xfrm>
            <a:off x="3251200" y="2234841"/>
            <a:ext cx="332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Food for All</a:t>
            </a:r>
          </a:p>
        </p:txBody>
      </p:sp>
    </p:spTree>
    <p:extLst>
      <p:ext uri="{BB962C8B-B14F-4D97-AF65-F5344CB8AC3E}">
        <p14:creationId xmlns:p14="http://schemas.microsoft.com/office/powerpoint/2010/main" val="2008129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4E84AA3E-8402-D94C-887F-E1DEE6A2D6D7}"/>
              </a:ext>
            </a:extLst>
          </p:cNvPr>
          <p:cNvSpPr txBox="1"/>
          <p:nvPr/>
        </p:nvSpPr>
        <p:spPr>
          <a:xfrm>
            <a:off x="469556" y="4727073"/>
            <a:ext cx="11219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DADFF"/>
                </a:solidFill>
                <a:latin typeface="Copperplate" panose="02000504000000020004" pitchFamily="2" charset="77"/>
              </a:rPr>
              <a:t>FIGHTING  TO  PROTECT  THE  </a:t>
            </a:r>
            <a:r>
              <a:rPr lang="en-US" sz="7200" dirty="0">
                <a:solidFill>
                  <a:srgbClr val="5DADFF"/>
                </a:solidFill>
                <a:latin typeface="Copperplate" panose="02000504000000020004" pitchFamily="2" charset="77"/>
              </a:rPr>
              <a:t>ENVIRONMENT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526BE7-ADDD-7A4A-BAE6-5395819D4F87}"/>
              </a:ext>
            </a:extLst>
          </p:cNvPr>
          <p:cNvSpPr txBox="1"/>
          <p:nvPr/>
        </p:nvSpPr>
        <p:spPr>
          <a:xfrm>
            <a:off x="0" y="603009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67E73-CF5B-6B40-AB17-1716BC6DC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91" t="14445" r="12292" b="56296"/>
          <a:stretch/>
        </p:blipFill>
        <p:spPr>
          <a:xfrm>
            <a:off x="1397000" y="152400"/>
            <a:ext cx="9601200" cy="446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65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4E84AA3E-8402-D94C-887F-E1DEE6A2D6D7}"/>
              </a:ext>
            </a:extLst>
          </p:cNvPr>
          <p:cNvSpPr txBox="1"/>
          <p:nvPr/>
        </p:nvSpPr>
        <p:spPr>
          <a:xfrm>
            <a:off x="0" y="4924783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DADFF"/>
                </a:solidFill>
                <a:latin typeface="Copperplate" panose="02000504000000020004" pitchFamily="2" charset="77"/>
              </a:rPr>
              <a:t>THE  CONCEPT  OF  </a:t>
            </a:r>
          </a:p>
          <a:p>
            <a:pPr algn="ctr"/>
            <a:r>
              <a:rPr lang="en-US" sz="6000" dirty="0">
                <a:solidFill>
                  <a:srgbClr val="5DADFF"/>
                </a:solidFill>
                <a:latin typeface="Copperplate" panose="02000504000000020004" pitchFamily="2" charset="77"/>
              </a:rPr>
              <a:t>SUSTAINABLE 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3A63B-1A40-DE44-ACF3-1074D590E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46" t="20180" r="14794" b="72751"/>
          <a:stretch/>
        </p:blipFill>
        <p:spPr>
          <a:xfrm>
            <a:off x="877352" y="3212764"/>
            <a:ext cx="10540296" cy="1432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113D7-0F60-A94C-9529-714FA4188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03" t="13693" r="10202" b="23604"/>
          <a:stretch/>
        </p:blipFill>
        <p:spPr>
          <a:xfrm>
            <a:off x="3880016" y="0"/>
            <a:ext cx="3391943" cy="3225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AD2B3D-B73A-EB43-B790-CA30DD50582C}"/>
              </a:ext>
            </a:extLst>
          </p:cNvPr>
          <p:cNvSpPr txBox="1"/>
          <p:nvPr/>
        </p:nvSpPr>
        <p:spPr>
          <a:xfrm>
            <a:off x="3970116" y="104172"/>
            <a:ext cx="3009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BEDBE-2CAC-B14E-9D33-D2DF7E2873BC}"/>
              </a:ext>
            </a:extLst>
          </p:cNvPr>
          <p:cNvSpPr txBox="1"/>
          <p:nvPr/>
        </p:nvSpPr>
        <p:spPr>
          <a:xfrm>
            <a:off x="6458673" y="92597"/>
            <a:ext cx="706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79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4E84AA3E-8402-D94C-887F-E1DEE6A2D6D7}"/>
              </a:ext>
            </a:extLst>
          </p:cNvPr>
          <p:cNvSpPr txBox="1"/>
          <p:nvPr/>
        </p:nvSpPr>
        <p:spPr>
          <a:xfrm>
            <a:off x="0" y="508747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  <a:latin typeface="Copperplate" panose="02000504000000020004" pitchFamily="2" charset="77"/>
              </a:rPr>
              <a:t>REVERSE  CLIMATE 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1AF88-3132-FC48-9AE9-742FDDBD6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2" t="46667" r="44583" b="25817"/>
          <a:stretch/>
        </p:blipFill>
        <p:spPr>
          <a:xfrm>
            <a:off x="737205" y="76200"/>
            <a:ext cx="10640730" cy="479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7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1980</a:t>
            </a:r>
          </a:p>
        </p:txBody>
      </p:sp>
      <p:pic>
        <p:nvPicPr>
          <p:cNvPr id="4" name="Content Placeholder 3" descr="Screen shot 2017-11-07 at 02.47.17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t="14792" r="15044" b="10867"/>
          <a:stretch/>
        </p:blipFill>
        <p:spPr>
          <a:xfrm>
            <a:off x="2191366" y="1274406"/>
            <a:ext cx="7642427" cy="52008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2396F4-0F09-6949-8D49-0791DBF883E1}"/>
              </a:ext>
            </a:extLst>
          </p:cNvPr>
          <p:cNvSpPr txBox="1"/>
          <p:nvPr/>
        </p:nvSpPr>
        <p:spPr>
          <a:xfrm>
            <a:off x="2227759" y="2694206"/>
            <a:ext cx="1135924" cy="783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49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F7293-F96D-CE4F-BE78-73DB01B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xplainer: What is the UN?.mp4">
            <a:hlinkClick r:id="" action="ppaction://media"/>
            <a:extLst>
              <a:ext uri="{FF2B5EF4-FFF2-40B4-BE49-F238E27FC236}">
                <a16:creationId xmlns:a16="http://schemas.microsoft.com/office/drawing/2014/main" id="{61FA8FCE-8617-6C4C-A35E-BDBFB2FDD1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321" y="0"/>
            <a:ext cx="10967357" cy="6168999"/>
          </a:xfrm>
        </p:spPr>
      </p:pic>
    </p:spTree>
    <p:extLst>
      <p:ext uri="{BB962C8B-B14F-4D97-AF65-F5344CB8AC3E}">
        <p14:creationId xmlns:p14="http://schemas.microsoft.com/office/powerpoint/2010/main" val="30003347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17-11-07 at 02.47.21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t="11717" r="13999" b="10867"/>
          <a:stretch/>
        </p:blipFill>
        <p:spPr>
          <a:xfrm>
            <a:off x="2342062" y="1417638"/>
            <a:ext cx="7642426" cy="5334232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A817E9-10F1-7A4F-83B8-474D37892184}"/>
              </a:ext>
            </a:extLst>
          </p:cNvPr>
          <p:cNvSpPr txBox="1"/>
          <p:nvPr/>
        </p:nvSpPr>
        <p:spPr>
          <a:xfrm>
            <a:off x="2342062" y="3004457"/>
            <a:ext cx="1135924" cy="783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887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AP475273824289_cropped.jpg"/>
          <p:cNvPicPr/>
          <p:nvPr/>
        </p:nvPicPr>
        <p:blipFill>
          <a:blip r:embed="rId3"/>
          <a:srcRect r="895"/>
          <a:stretch>
            <a:fillRect/>
          </a:stretch>
        </p:blipFill>
        <p:spPr>
          <a:xfrm>
            <a:off x="1524000" y="-30968"/>
            <a:ext cx="9144000" cy="6919935"/>
          </a:xfrm>
          <a:prstGeom prst="rect">
            <a:avLst/>
          </a:prstGeom>
          <a:ln w="12700">
            <a:miter lim="400000"/>
          </a:ln>
        </p:spPr>
      </p:pic>
      <p:sp>
        <p:nvSpPr>
          <p:cNvPr id="1035" name="Shape 1035"/>
          <p:cNvSpPr/>
          <p:nvPr/>
        </p:nvSpPr>
        <p:spPr>
          <a:xfrm>
            <a:off x="2038350" y="6536646"/>
            <a:ext cx="1246792" cy="155427"/>
          </a:xfrm>
          <a:prstGeom prst="rect">
            <a:avLst/>
          </a:prstGeom>
          <a:ln w="12700">
            <a:miter lim="400000"/>
          </a:ln>
          <a:effectLst>
            <a:outerShdw blurRad="76200" dist="12700" algn="ctr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6002" tIns="16002" rIns="16002" bIns="16002" anchor="b">
            <a:spAutoFit/>
          </a:bodyPr>
          <a:lstStyle>
            <a:lvl1pPr>
              <a:defRPr sz="1200"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" b="1" dirty="0">
                <a:solidFill>
                  <a:srgbClr val="FFFFFF">
                    <a:alpha val="90000"/>
                  </a:srgbClr>
                </a:solidFill>
              </a:rPr>
              <a:t>© 2013 AP Photo/Mel Evans</a:t>
            </a:r>
          </a:p>
        </p:txBody>
      </p:sp>
    </p:spTree>
    <p:extLst>
      <p:ext uri="{BB962C8B-B14F-4D97-AF65-F5344CB8AC3E}">
        <p14:creationId xmlns:p14="http://schemas.microsoft.com/office/powerpoint/2010/main" val="41264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179992-25A2-B448-BA98-2CDE346B9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284" t="48470" r="39612" b="10775"/>
          <a:stretch/>
        </p:blipFill>
        <p:spPr>
          <a:xfrm>
            <a:off x="775851" y="0"/>
            <a:ext cx="10501315" cy="6858000"/>
          </a:xfrm>
        </p:spPr>
      </p:pic>
    </p:spTree>
    <p:extLst>
      <p:ext uri="{BB962C8B-B14F-4D97-AF65-F5344CB8AC3E}">
        <p14:creationId xmlns:p14="http://schemas.microsoft.com/office/powerpoint/2010/main" val="3560314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eta Thunberg (Young Climate Activist) at the Climate Action Summit 2019 - Official Video.mp4">
            <a:hlinkClick r:id="" action="ppaction://media"/>
            <a:extLst>
              <a:ext uri="{FF2B5EF4-FFF2-40B4-BE49-F238E27FC236}">
                <a16:creationId xmlns:a16="http://schemas.microsoft.com/office/drawing/2014/main" id="{30CC1ABE-061A-1443-85E1-83A357AC6B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381000"/>
            <a:ext cx="1084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4E84AA3E-8402-D94C-887F-E1DEE6A2D6D7}"/>
              </a:ext>
            </a:extLst>
          </p:cNvPr>
          <p:cNvSpPr txBox="1"/>
          <p:nvPr/>
        </p:nvSpPr>
        <p:spPr>
          <a:xfrm>
            <a:off x="177800" y="4782673"/>
            <a:ext cx="1176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5DADFF"/>
                </a:solidFill>
                <a:latin typeface="Copperplate" panose="02000504000000020004" pitchFamily="2" charset="77"/>
              </a:rPr>
              <a:t>UN  SUSTAINABLE   DEVELOPMENT  GOALS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F6DA33-F96F-DB44-BCEB-4F5B7D049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08" t="42592" r="40000" b="14781"/>
          <a:stretch/>
        </p:blipFill>
        <p:spPr>
          <a:xfrm>
            <a:off x="2590800" y="-50801"/>
            <a:ext cx="7010400" cy="50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45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006ECA-70E2-924F-A035-7E5CF8BC197D}"/>
              </a:ext>
            </a:extLst>
          </p:cNvPr>
          <p:cNvSpPr txBox="1"/>
          <p:nvPr/>
        </p:nvSpPr>
        <p:spPr>
          <a:xfrm>
            <a:off x="177800" y="1067352"/>
            <a:ext cx="11760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5DADFF"/>
                </a:solidFill>
                <a:latin typeface="Copperplate" panose="02000504000000020004" pitchFamily="2" charset="77"/>
              </a:rPr>
              <a:t>What about the Next 80 Years?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Copperplate" panose="02000504000000020004" pitchFamily="2" charset="77"/>
              </a:rPr>
              <a:t>How will your Generation Re-invent the UN?</a:t>
            </a:r>
          </a:p>
        </p:txBody>
      </p:sp>
    </p:spTree>
    <p:extLst>
      <p:ext uri="{BB962C8B-B14F-4D97-AF65-F5344CB8AC3E}">
        <p14:creationId xmlns:p14="http://schemas.microsoft.com/office/powerpoint/2010/main" val="335152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4E84AA3E-8402-D94C-887F-E1DEE6A2D6D7}"/>
              </a:ext>
            </a:extLst>
          </p:cNvPr>
          <p:cNvSpPr txBox="1"/>
          <p:nvPr/>
        </p:nvSpPr>
        <p:spPr>
          <a:xfrm>
            <a:off x="1300480" y="3639673"/>
            <a:ext cx="957072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DADFF"/>
                </a:solidFill>
                <a:latin typeface="Copperplate" panose="02000504000000020004" pitchFamily="2" charset="77"/>
              </a:rPr>
              <a:t>The Universal Declaration </a:t>
            </a:r>
          </a:p>
          <a:p>
            <a:pPr algn="ctr"/>
            <a:r>
              <a:rPr lang="en-US" sz="4800" dirty="0">
                <a:solidFill>
                  <a:srgbClr val="5DADFF"/>
                </a:solidFill>
                <a:latin typeface="Copperplate" panose="02000504000000020004" pitchFamily="2" charset="77"/>
              </a:rPr>
              <a:t>of </a:t>
            </a:r>
          </a:p>
          <a:p>
            <a:pPr algn="ctr"/>
            <a:r>
              <a:rPr lang="en-US" sz="6000" dirty="0">
                <a:solidFill>
                  <a:srgbClr val="7030A0"/>
                </a:solidFill>
                <a:latin typeface="Copperplate" panose="02000504000000020004" pitchFamily="2" charset="77"/>
              </a:rPr>
              <a:t>Human Rights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0CB37-975C-784C-AD04-C6A1237B7330}"/>
              </a:ext>
            </a:extLst>
          </p:cNvPr>
          <p:cNvPicPr/>
          <p:nvPr/>
        </p:nvPicPr>
        <p:blipFill rotWithShape="1">
          <a:blip r:embed="rId3"/>
          <a:srcRect l="47744" t="15122" r="19787" b="44228"/>
          <a:stretch/>
        </p:blipFill>
        <p:spPr>
          <a:xfrm>
            <a:off x="3657600" y="392981"/>
            <a:ext cx="4714240" cy="32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59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7DD571-75F2-9942-9BA5-7E1C548DD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3253" t="13445" r="10956" b="42616"/>
          <a:stretch/>
        </p:blipFill>
        <p:spPr>
          <a:xfrm>
            <a:off x="7121236" y="1027906"/>
            <a:ext cx="5070764" cy="485948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AD26CD4-10E2-3948-9C4E-2F98E0D119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32" t="40191" r="34956" b="18418"/>
          <a:stretch/>
        </p:blipFill>
        <p:spPr>
          <a:xfrm>
            <a:off x="-1" y="1027906"/>
            <a:ext cx="6952795" cy="48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5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4E84AA3E-8402-D94C-887F-E1DEE6A2D6D7}"/>
              </a:ext>
            </a:extLst>
          </p:cNvPr>
          <p:cNvSpPr txBox="1"/>
          <p:nvPr/>
        </p:nvSpPr>
        <p:spPr>
          <a:xfrm>
            <a:off x="494270" y="5344918"/>
            <a:ext cx="11219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DADFF"/>
                </a:solidFill>
                <a:latin typeface="Copperplate" panose="02000504000000020004" pitchFamily="2" charset="77"/>
              </a:rPr>
              <a:t>Other   Human  Rights  Laws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91B615-857B-1244-8FE1-B4028E692529}"/>
              </a:ext>
            </a:extLst>
          </p:cNvPr>
          <p:cNvPicPr/>
          <p:nvPr/>
        </p:nvPicPr>
        <p:blipFill rotWithShape="1">
          <a:blip r:embed="rId3"/>
          <a:srcRect l="16463" t="39837" r="40823" b="26992"/>
          <a:stretch/>
        </p:blipFill>
        <p:spPr>
          <a:xfrm>
            <a:off x="56040" y="-12334"/>
            <a:ext cx="5331506" cy="2780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1BA842-D71D-6B43-8910-AFD35C336D3F}"/>
              </a:ext>
            </a:extLst>
          </p:cNvPr>
          <p:cNvPicPr/>
          <p:nvPr/>
        </p:nvPicPr>
        <p:blipFill rotWithShape="1">
          <a:blip r:embed="rId4"/>
          <a:srcRect l="54238" t="16833" r="18598" b="40163"/>
          <a:stretch/>
        </p:blipFill>
        <p:spPr>
          <a:xfrm>
            <a:off x="4522573" y="2578443"/>
            <a:ext cx="3303452" cy="3031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E930EA-C9BF-D84C-8F33-BDA0AD3CF7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792" t="17778" r="24583" b="55315"/>
          <a:stretch/>
        </p:blipFill>
        <p:spPr>
          <a:xfrm>
            <a:off x="8261417" y="25400"/>
            <a:ext cx="3940960" cy="3315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79F53C-98B4-9744-95FB-F65378FFCC42}"/>
              </a:ext>
            </a:extLst>
          </p:cNvPr>
          <p:cNvSpPr txBox="1"/>
          <p:nvPr/>
        </p:nvSpPr>
        <p:spPr>
          <a:xfrm>
            <a:off x="8376557" y="3510643"/>
            <a:ext cx="3690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Convention on Rights of Persons with Disabilities</a:t>
            </a:r>
          </a:p>
        </p:txBody>
      </p:sp>
    </p:spTree>
    <p:extLst>
      <p:ext uri="{BB962C8B-B14F-4D97-AF65-F5344CB8AC3E}">
        <p14:creationId xmlns:p14="http://schemas.microsoft.com/office/powerpoint/2010/main" val="3839573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4E84AA3E-8402-D94C-887F-E1DEE6A2D6D7}"/>
              </a:ext>
            </a:extLst>
          </p:cNvPr>
          <p:cNvSpPr txBox="1"/>
          <p:nvPr/>
        </p:nvSpPr>
        <p:spPr>
          <a:xfrm>
            <a:off x="667265" y="4991740"/>
            <a:ext cx="10849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7030A0"/>
                </a:solidFill>
                <a:latin typeface="Copperplate" panose="02000504000000020004" pitchFamily="2" charset="77"/>
              </a:rPr>
              <a:t>De-</a:t>
            </a:r>
            <a:r>
              <a:rPr lang="en-US" sz="9600" dirty="0" err="1">
                <a:solidFill>
                  <a:srgbClr val="7030A0"/>
                </a:solidFill>
                <a:latin typeface="Copperplate" panose="02000504000000020004" pitchFamily="2" charset="77"/>
              </a:rPr>
              <a:t>Colonisation</a:t>
            </a:r>
            <a:endParaRPr lang="en-US" sz="9600" dirty="0">
              <a:solidFill>
                <a:srgbClr val="7030A0"/>
              </a:solidFill>
              <a:latin typeface="Copperplate" panose="020005040000000200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841137-A922-C642-ACD8-B6C9E9E40884}"/>
              </a:ext>
            </a:extLst>
          </p:cNvPr>
          <p:cNvPicPr/>
          <p:nvPr/>
        </p:nvPicPr>
        <p:blipFill rotWithShape="1">
          <a:blip r:embed="rId3"/>
          <a:srcRect l="19299" t="17724" r="12500" b="20650"/>
          <a:stretch/>
        </p:blipFill>
        <p:spPr>
          <a:xfrm>
            <a:off x="-1" y="0"/>
            <a:ext cx="6153665" cy="3484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688FF-FFDB-8641-8188-07475E18EDC4}"/>
              </a:ext>
            </a:extLst>
          </p:cNvPr>
          <p:cNvPicPr/>
          <p:nvPr/>
        </p:nvPicPr>
        <p:blipFill rotWithShape="1">
          <a:blip r:embed="rId4"/>
          <a:srcRect l="27988" t="30897" r="37164" b="37724"/>
          <a:stretch/>
        </p:blipFill>
        <p:spPr>
          <a:xfrm>
            <a:off x="6153664" y="-1"/>
            <a:ext cx="6038336" cy="34846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B38D4-DB93-6246-B675-7B3CADB72685}"/>
              </a:ext>
            </a:extLst>
          </p:cNvPr>
          <p:cNvSpPr txBox="1"/>
          <p:nvPr/>
        </p:nvSpPr>
        <p:spPr>
          <a:xfrm>
            <a:off x="1458097" y="3611604"/>
            <a:ext cx="341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pperplate" panose="02000504000000020004" pitchFamily="2" charset="77"/>
              </a:rPr>
              <a:t>1 9 4 5 </a:t>
            </a:r>
          </a:p>
          <a:p>
            <a:pPr algn="ctr"/>
            <a:r>
              <a:rPr lang="en-US" sz="3600" dirty="0">
                <a:latin typeface="Copperplate" panose="02000504000000020004" pitchFamily="2" charset="77"/>
              </a:rPr>
              <a:t>750 Million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B3EFE7-D440-2B49-B102-35778E0A9C37}"/>
              </a:ext>
            </a:extLst>
          </p:cNvPr>
          <p:cNvSpPr txBox="1"/>
          <p:nvPr/>
        </p:nvSpPr>
        <p:spPr>
          <a:xfrm>
            <a:off x="7452497" y="3611604"/>
            <a:ext cx="341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pperplate" panose="02000504000000020004" pitchFamily="2" charset="77"/>
              </a:rPr>
              <a:t>2 0 1 9</a:t>
            </a:r>
          </a:p>
          <a:p>
            <a:pPr algn="ctr"/>
            <a:r>
              <a:rPr lang="en-US" sz="3600" dirty="0">
                <a:latin typeface="Copperplate" panose="02000504000000020004" pitchFamily="2" charset="77"/>
              </a:rPr>
              <a:t>2 Million </a:t>
            </a:r>
          </a:p>
        </p:txBody>
      </p:sp>
    </p:spTree>
    <p:extLst>
      <p:ext uri="{BB962C8B-B14F-4D97-AF65-F5344CB8AC3E}">
        <p14:creationId xmlns:p14="http://schemas.microsoft.com/office/powerpoint/2010/main" val="407043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4E84AA3E-8402-D94C-887F-E1DEE6A2D6D7}"/>
              </a:ext>
            </a:extLst>
          </p:cNvPr>
          <p:cNvSpPr txBox="1"/>
          <p:nvPr/>
        </p:nvSpPr>
        <p:spPr>
          <a:xfrm>
            <a:off x="0" y="527077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DADFF"/>
                </a:solidFill>
                <a:latin typeface="Copperplate" panose="02000504000000020004" pitchFamily="2" charset="77"/>
              </a:rPr>
              <a:t>Uniting Nations for Peace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9F6F0-DCC2-E14E-B5C8-4A397CEA5686}"/>
              </a:ext>
            </a:extLst>
          </p:cNvPr>
          <p:cNvPicPr/>
          <p:nvPr/>
        </p:nvPicPr>
        <p:blipFill rotWithShape="1">
          <a:blip r:embed="rId3"/>
          <a:srcRect l="53598" t="14471" r="23628" b="57886"/>
          <a:stretch/>
        </p:blipFill>
        <p:spPr>
          <a:xfrm>
            <a:off x="-444840" y="17364"/>
            <a:ext cx="4596713" cy="364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C3F746-09ED-6841-A91A-F9BE2FA84A72}"/>
              </a:ext>
            </a:extLst>
          </p:cNvPr>
          <p:cNvPicPr/>
          <p:nvPr/>
        </p:nvPicPr>
        <p:blipFill rotWithShape="1">
          <a:blip r:embed="rId4"/>
          <a:srcRect l="4756" t="20650" r="48414" b="11382"/>
          <a:stretch/>
        </p:blipFill>
        <p:spPr>
          <a:xfrm>
            <a:off x="4226013" y="549443"/>
            <a:ext cx="3680065" cy="3254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95883-990E-6341-A8C2-38263092B4CE}"/>
              </a:ext>
            </a:extLst>
          </p:cNvPr>
          <p:cNvPicPr/>
          <p:nvPr/>
        </p:nvPicPr>
        <p:blipFill rotWithShape="1">
          <a:blip r:embed="rId5"/>
          <a:srcRect l="58903" t="43740" r="13933" b="34634"/>
          <a:stretch/>
        </p:blipFill>
        <p:spPr>
          <a:xfrm>
            <a:off x="8149086" y="914395"/>
            <a:ext cx="4042913" cy="1995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45E1DF-0613-DE41-B51B-FF4C681E42D5}"/>
              </a:ext>
            </a:extLst>
          </p:cNvPr>
          <p:cNvSpPr txBox="1"/>
          <p:nvPr/>
        </p:nvSpPr>
        <p:spPr>
          <a:xfrm>
            <a:off x="0" y="3803714"/>
            <a:ext cx="3781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UN Peace Keeping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9EBAC5-C6F0-4B43-A81D-2EC71E6B723D}"/>
              </a:ext>
            </a:extLst>
          </p:cNvPr>
          <p:cNvSpPr txBox="1"/>
          <p:nvPr/>
        </p:nvSpPr>
        <p:spPr>
          <a:xfrm>
            <a:off x="3983004" y="3783116"/>
            <a:ext cx="3781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UN Peace-making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1F6FB-ED93-8042-AAB0-64BA79379579}"/>
              </a:ext>
            </a:extLst>
          </p:cNvPr>
          <p:cNvSpPr txBox="1"/>
          <p:nvPr/>
        </p:nvSpPr>
        <p:spPr>
          <a:xfrm>
            <a:off x="8054361" y="3239412"/>
            <a:ext cx="4034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Conflict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421948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981B05-C525-3F44-B3D3-4F8D77DE0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36" t="21961" r="39853" b="25490"/>
          <a:stretch/>
        </p:blipFill>
        <p:spPr>
          <a:xfrm>
            <a:off x="0" y="-32659"/>
            <a:ext cx="12192000" cy="687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41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4E84AA3E-8402-D94C-887F-E1DEE6A2D6D7}"/>
              </a:ext>
            </a:extLst>
          </p:cNvPr>
          <p:cNvSpPr txBox="1"/>
          <p:nvPr/>
        </p:nvSpPr>
        <p:spPr>
          <a:xfrm>
            <a:off x="667265" y="4598389"/>
            <a:ext cx="10849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DADFF"/>
                </a:solidFill>
                <a:latin typeface="Copperplate" panose="02000504000000020004" pitchFamily="2" charset="77"/>
              </a:rPr>
              <a:t>CARE  AGENCIES</a:t>
            </a:r>
            <a:r>
              <a:rPr lang="en-US" sz="4800" dirty="0">
                <a:solidFill>
                  <a:srgbClr val="5DADFF"/>
                </a:solidFill>
                <a:latin typeface="Copperplate" panose="02000504000000020004" pitchFamily="2" charset="77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1B38D4-DB93-6246-B675-7B3CADB72685}"/>
              </a:ext>
            </a:extLst>
          </p:cNvPr>
          <p:cNvSpPr txBox="1"/>
          <p:nvPr/>
        </p:nvSpPr>
        <p:spPr>
          <a:xfrm>
            <a:off x="0" y="3484604"/>
            <a:ext cx="575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pperplate" panose="02000504000000020004" pitchFamily="2" charset="77"/>
              </a:rPr>
              <a:t>Care for Refugees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60CD8-4D4B-094D-B634-DAC7365937C2}"/>
              </a:ext>
            </a:extLst>
          </p:cNvPr>
          <p:cNvPicPr/>
          <p:nvPr/>
        </p:nvPicPr>
        <p:blipFill rotWithShape="1">
          <a:blip r:embed="rId3"/>
          <a:srcRect l="49573" t="11708" r="19787" b="49105"/>
          <a:stretch/>
        </p:blipFill>
        <p:spPr>
          <a:xfrm>
            <a:off x="-1" y="0"/>
            <a:ext cx="5758249" cy="3484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9543FE-F48A-A74B-B401-88C8825CB224}"/>
              </a:ext>
            </a:extLst>
          </p:cNvPr>
          <p:cNvPicPr/>
          <p:nvPr/>
        </p:nvPicPr>
        <p:blipFill rotWithShape="1">
          <a:blip r:embed="rId4"/>
          <a:srcRect l="59817" t="12358" r="23537" b="61626"/>
          <a:stretch/>
        </p:blipFill>
        <p:spPr>
          <a:xfrm>
            <a:off x="7339913" y="0"/>
            <a:ext cx="3805885" cy="2916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662687-0C1B-B841-BBDC-3625E410B4CA}"/>
              </a:ext>
            </a:extLst>
          </p:cNvPr>
          <p:cNvSpPr txBox="1"/>
          <p:nvPr/>
        </p:nvSpPr>
        <p:spPr>
          <a:xfrm>
            <a:off x="6108364" y="2994446"/>
            <a:ext cx="6083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pperplate" panose="02000504000000020004" pitchFamily="2" charset="77"/>
              </a:rPr>
              <a:t>Care for Disaster Victims </a:t>
            </a:r>
          </a:p>
        </p:txBody>
      </p:sp>
    </p:spTree>
    <p:extLst>
      <p:ext uri="{BB962C8B-B14F-4D97-AF65-F5344CB8AC3E}">
        <p14:creationId xmlns:p14="http://schemas.microsoft.com/office/powerpoint/2010/main" val="2443166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15646</TotalTime>
  <Words>1695</Words>
  <Application>Microsoft Macintosh PowerPoint</Application>
  <PresentationFormat>Widescreen</PresentationFormat>
  <Paragraphs>92</Paragraphs>
  <Slides>25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Copperplate</vt:lpstr>
      <vt:lpstr>Google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1980</vt:lpstr>
      <vt:lpstr>2018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David Woollcombe</cp:lastModifiedBy>
  <cp:revision>75</cp:revision>
  <cp:lastPrinted>2024-05-03T06:01:51Z</cp:lastPrinted>
  <dcterms:created xsi:type="dcterms:W3CDTF">2019-08-29T10:58:39Z</dcterms:created>
  <dcterms:modified xsi:type="dcterms:W3CDTF">2024-10-02T15:57:02Z</dcterms:modified>
</cp:coreProperties>
</file>